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980" y="-96"/>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CCF5B69-6770-4EAC-B5CB-B4D6B266BB05}"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CCF5B69-6770-4EAC-B5CB-B4D6B266BB05}"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CCF5B69-6770-4EAC-B5CB-B4D6B266BB05}"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CCF5B69-6770-4EAC-B5CB-B4D6B266BB05}"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CF5B69-6770-4EAC-B5CB-B4D6B266BB05}" type="datetimeFigureOut">
              <a:rPr lang="en-GB" smtClean="0"/>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CCF5B69-6770-4EAC-B5CB-B4D6B266BB05}"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CCF5B69-6770-4EAC-B5CB-B4D6B266BB05}" type="datetimeFigureOut">
              <a:rPr lang="en-GB" smtClean="0"/>
              <a:t>08/12/2012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CCF5B69-6770-4EAC-B5CB-B4D6B266BB05}" type="datetimeFigureOut">
              <a:rPr lang="en-GB" smtClean="0"/>
              <a:t>08/12/2012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CF5B69-6770-4EAC-B5CB-B4D6B266BB05}" type="datetimeFigureOut">
              <a:rPr lang="en-GB" smtClean="0"/>
              <a:t>08/12/2012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CF5B69-6770-4EAC-B5CB-B4D6B266BB05}"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CF5B69-6770-4EAC-B5CB-B4D6B266BB05}" type="datetimeFigureOut">
              <a:rPr lang="en-GB" smtClean="0"/>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34D096-8541-4058-B95C-B238E4CBA286}"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1CCF5B69-6770-4EAC-B5CB-B4D6B266BB05}" type="datetimeFigureOut">
              <a:rPr lang="en-GB" smtClean="0"/>
              <a:t>08/12/2012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BA34D096-8541-4058-B95C-B238E4CBA286}"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3448" y="16302"/>
          <a:ext cx="7389442" cy="9116855"/>
        </p:xfrm>
        <a:graphic>
          <a:graphicData uri="http://schemas.openxmlformats.org/drawingml/2006/table">
            <a:tbl>
              <a:tblPr firstRow="1" bandRow="1">
                <a:tableStyleId>{5C22544A-7EE6-4342-B048-85BDC9FD1C3A}</a:tableStyleId>
              </a:tblPr>
              <a:tblGrid>
                <a:gridCol w="641611"/>
                <a:gridCol w="6747831"/>
              </a:tblGrid>
              <a:tr h="541606">
                <a:tc rowSpan="2">
                  <a:txBody>
                    <a:bodyPr/>
                    <a:lstStyle/>
                    <a:p>
                      <a:pPr algn="ctr"/>
                      <a:endParaRPr lang="en-GB" sz="1300" dirty="0">
                        <a:latin typeface="Candara" pitchFamily="34" charset="0"/>
                      </a:endParaRPr>
                    </a:p>
                  </a:txBody>
                  <a:tcPr marT="42203" marB="42203">
                    <a:lnR w="28575"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u="none" dirty="0" smtClean="0">
                          <a:solidFill>
                            <a:schemeClr val="tx1"/>
                          </a:solidFill>
                        </a:rPr>
                        <a:t>Question Guidance:</a:t>
                      </a:r>
                      <a:r>
                        <a:rPr lang="en-GB" sz="1600" u="none" baseline="0" dirty="0" smtClean="0">
                          <a:solidFill>
                            <a:schemeClr val="tx1"/>
                          </a:solidFill>
                        </a:rPr>
                        <a:t> </a:t>
                      </a:r>
                      <a:r>
                        <a:rPr lang="en-GB" sz="1600" u="none" dirty="0" smtClean="0">
                          <a:solidFill>
                            <a:schemeClr val="tx1"/>
                          </a:solidFill>
                        </a:rPr>
                        <a:t>How far does this source explain that ... ?</a:t>
                      </a:r>
                    </a:p>
                  </a:txBody>
                  <a:tcPr marT="42203" marB="4220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8575249">
                <a:tc vMerge="1">
                  <a:txBody>
                    <a:bodyPr/>
                    <a:lstStyle/>
                    <a:p>
                      <a:endParaRPr lang="en-GB"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300" b="1" baseline="0" dirty="0" smtClean="0">
                        <a:latin typeface="Candara" pitchFamily="34" charset="0"/>
                      </a:endParaRPr>
                    </a:p>
                  </a:txBody>
                  <a:tcPr marT="42203" marB="42203">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graphicFrame>
        <p:nvGraphicFramePr>
          <p:cNvPr id="37" name="Table 36"/>
          <p:cNvGraphicFramePr>
            <a:graphicFrameLocks noGrp="1"/>
          </p:cNvGraphicFramePr>
          <p:nvPr/>
        </p:nvGraphicFramePr>
        <p:xfrm>
          <a:off x="188640" y="1258431"/>
          <a:ext cx="6480720" cy="5761841"/>
        </p:xfrm>
        <a:graphic>
          <a:graphicData uri="http://schemas.openxmlformats.org/drawingml/2006/table">
            <a:tbl>
              <a:tblPr firstRow="1" bandRow="1">
                <a:tableStyleId>{5940675A-B579-460E-94D1-54222C63F5DA}</a:tableStyleId>
              </a:tblPr>
              <a:tblGrid>
                <a:gridCol w="1274159"/>
                <a:gridCol w="5206561"/>
              </a:tblGrid>
              <a:tr h="628703">
                <a:tc>
                  <a:txBody>
                    <a:bodyPr/>
                    <a:lstStyle/>
                    <a:p>
                      <a:r>
                        <a:rPr lang="en-GB" sz="1100" dirty="0" smtClean="0"/>
                        <a:t>Explain what the source</a:t>
                      </a:r>
                      <a:r>
                        <a:rPr lang="en-GB" sz="1100" baseline="0" dirty="0" smtClean="0"/>
                        <a:t> does say about that topic</a:t>
                      </a:r>
                      <a:endParaRPr lang="en-GB" sz="1100" dirty="0"/>
                    </a:p>
                  </a:txBody>
                  <a:tcPr marT="42203" marB="42203">
                    <a:solidFill>
                      <a:schemeClr val="bg1"/>
                    </a:solidFill>
                  </a:tcPr>
                </a:tc>
                <a:tc>
                  <a:txBody>
                    <a:bodyPr/>
                    <a:lstStyle/>
                    <a:p>
                      <a:r>
                        <a:rPr lang="en-GB" sz="1100" dirty="0" smtClean="0"/>
                        <a:t>The source helps to explain the reason why....</a:t>
                      </a:r>
                    </a:p>
                    <a:p>
                      <a:endParaRPr lang="en-GB" sz="1100" dirty="0" smtClean="0"/>
                    </a:p>
                    <a:p>
                      <a:endParaRPr lang="en-GB" sz="1100" dirty="0"/>
                    </a:p>
                  </a:txBody>
                  <a:tcPr marT="42203" marB="42203">
                    <a:solidFill>
                      <a:schemeClr val="bg1"/>
                    </a:solidFill>
                  </a:tcPr>
                </a:tc>
              </a:tr>
              <a:tr h="628703">
                <a:tc>
                  <a:txBody>
                    <a:bodyPr/>
                    <a:lstStyle/>
                    <a:p>
                      <a:r>
                        <a:rPr lang="en-GB" sz="1100" dirty="0" smtClean="0"/>
                        <a:t>Source Extract</a:t>
                      </a:r>
                      <a:endParaRPr lang="en-GB" sz="1100" dirty="0"/>
                    </a:p>
                  </a:txBody>
                  <a:tcPr marT="42203" marB="42203">
                    <a:solidFill>
                      <a:schemeClr val="bg1"/>
                    </a:solidFill>
                  </a:tcPr>
                </a:tc>
                <a:tc>
                  <a:txBody>
                    <a:bodyPr/>
                    <a:lstStyle/>
                    <a:p>
                      <a:r>
                        <a:rPr lang="en-GB" sz="1100" dirty="0" smtClean="0"/>
                        <a:t>Where it says “........”</a:t>
                      </a:r>
                    </a:p>
                    <a:p>
                      <a:endParaRPr lang="en-GB" sz="1100" dirty="0" smtClean="0"/>
                    </a:p>
                  </a:txBody>
                  <a:tcPr marT="42203" marB="42203">
                    <a:solidFill>
                      <a:schemeClr val="bg1"/>
                    </a:solidFill>
                  </a:tcPr>
                </a:tc>
              </a:tr>
              <a:tr h="1013936">
                <a:tc>
                  <a:txBody>
                    <a:bodyPr/>
                    <a:lstStyle/>
                    <a:p>
                      <a:r>
                        <a:rPr lang="en-GB" sz="1100" baseline="0" dirty="0" smtClean="0"/>
                        <a:t>Relevant own knowledge which supports Source Extract</a:t>
                      </a:r>
                      <a:endParaRPr lang="en-GB" sz="1100" dirty="0"/>
                    </a:p>
                  </a:txBody>
                  <a:tcPr marT="42203" marB="42203">
                    <a:solidFill>
                      <a:schemeClr val="bg1"/>
                    </a:solidFill>
                  </a:tcPr>
                </a:tc>
                <a:tc>
                  <a:txBody>
                    <a:bodyPr/>
                    <a:lstStyle/>
                    <a:p>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txBody>
                  <a:tcPr marT="42203" marB="42203">
                    <a:solidFill>
                      <a:schemeClr val="bg1"/>
                    </a:solidFill>
                  </a:tcPr>
                </a:tc>
              </a:tr>
              <a:tr h="858029">
                <a:tc>
                  <a:txBody>
                    <a:bodyPr/>
                    <a:lstStyle/>
                    <a:p>
                      <a:r>
                        <a:rPr lang="en-GB" sz="1100" dirty="0" smtClean="0"/>
                        <a:t>Explain what the source</a:t>
                      </a:r>
                      <a:r>
                        <a:rPr lang="en-GB" sz="1100" baseline="0" dirty="0" smtClean="0"/>
                        <a:t> does NOT say about that topic</a:t>
                      </a:r>
                      <a:endParaRPr lang="en-GB" sz="1100" dirty="0"/>
                    </a:p>
                  </a:txBody>
                  <a:tcPr marT="42203" marB="42203">
                    <a:solidFill>
                      <a:schemeClr val="bg1"/>
                    </a:solidFill>
                  </a:tcPr>
                </a:tc>
                <a:tc>
                  <a:txBody>
                    <a:bodyPr/>
                    <a:lstStyle/>
                    <a:p>
                      <a:r>
                        <a:rPr lang="en-GB" sz="1100" dirty="0" smtClean="0"/>
                        <a:t>However,</a:t>
                      </a:r>
                      <a:r>
                        <a:rPr lang="en-GB" sz="1100" baseline="0" dirty="0" smtClean="0"/>
                        <a:t> </a:t>
                      </a:r>
                      <a:r>
                        <a:rPr lang="en-GB" sz="1100" dirty="0" smtClean="0"/>
                        <a:t>                                                                                    (other factor)</a:t>
                      </a:r>
                    </a:p>
                    <a:p>
                      <a:endParaRPr lang="en-GB" sz="1100" dirty="0" smtClean="0"/>
                    </a:p>
                    <a:p>
                      <a:r>
                        <a:rPr lang="en-GB" sz="1100" dirty="0" smtClean="0"/>
                        <a:t>which is not mentioned or discussed in the source</a:t>
                      </a:r>
                    </a:p>
                    <a:p>
                      <a:endParaRPr lang="en-GB" sz="1100" dirty="0" smtClean="0"/>
                    </a:p>
                  </a:txBody>
                  <a:tcPr marT="42203" marB="42203">
                    <a:solidFill>
                      <a:schemeClr val="bg1"/>
                    </a:solidFill>
                  </a:tcPr>
                </a:tc>
              </a:tr>
              <a:tr h="858029">
                <a:tc>
                  <a:txBody>
                    <a:bodyPr/>
                    <a:lstStyle/>
                    <a:p>
                      <a:r>
                        <a:rPr lang="en-GB" sz="1100" baseline="0" dirty="0" smtClean="0"/>
                        <a:t>Relevant own knowledge about another factor</a:t>
                      </a:r>
                      <a:endParaRPr lang="en-GB" sz="1100" dirty="0" smtClean="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p>
                      <a:endParaRPr lang="en-GB" sz="1100" dirty="0" smtClean="0"/>
                    </a:p>
                  </a:txBody>
                  <a:tcPr marT="42203" marB="42203">
                    <a:solidFill>
                      <a:schemeClr val="bg1"/>
                    </a:solidFill>
                  </a:tcPr>
                </a:tc>
              </a:tr>
              <a:tr h="753764">
                <a:tc>
                  <a:txBody>
                    <a:bodyPr/>
                    <a:lstStyle/>
                    <a:p>
                      <a:r>
                        <a:rPr lang="en-GB" sz="1100" dirty="0" smtClean="0"/>
                        <a:t>Explain what the source</a:t>
                      </a:r>
                      <a:r>
                        <a:rPr lang="en-GB" sz="1100" baseline="0" dirty="0" smtClean="0"/>
                        <a:t> does NOT say about that topic</a:t>
                      </a:r>
                      <a:endParaRPr lang="en-GB" sz="1100" dirty="0"/>
                    </a:p>
                  </a:txBody>
                  <a:tcPr marT="42203" marB="42203">
                    <a:solidFill>
                      <a:schemeClr val="bg1"/>
                    </a:solidFill>
                  </a:tcPr>
                </a:tc>
                <a:tc>
                  <a:txBody>
                    <a:bodyPr/>
                    <a:lstStyle/>
                    <a:p>
                      <a:r>
                        <a:rPr lang="en-GB" sz="1100" dirty="0" smtClean="0"/>
                        <a:t>In addition the source also does not discuss / show.....         (additional factor)</a:t>
                      </a:r>
                    </a:p>
                    <a:p>
                      <a:endParaRPr lang="en-GB" sz="1100" dirty="0" smtClean="0"/>
                    </a:p>
                    <a:p>
                      <a:endParaRPr lang="en-GB" sz="1100" dirty="0" smtClean="0"/>
                    </a:p>
                  </a:txBody>
                  <a:tcPr marT="42203" marB="42203">
                    <a:solidFill>
                      <a:schemeClr val="bg1"/>
                    </a:solidFill>
                  </a:tcPr>
                </a:tc>
              </a:tr>
              <a:tr h="1019475">
                <a:tc>
                  <a:txBody>
                    <a:bodyPr/>
                    <a:lstStyle/>
                    <a:p>
                      <a:r>
                        <a:rPr lang="en-GB" sz="1100" baseline="0" dirty="0" smtClean="0"/>
                        <a:t>Relevant own knowledge about another factor</a:t>
                      </a:r>
                      <a:endParaRPr lang="en-GB" sz="1100" dirty="0" smtClean="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txBody>
                  <a:tcPr marT="42203" marB="42203">
                    <a:solidFill>
                      <a:schemeClr val="bg1"/>
                    </a:solidFill>
                  </a:tcPr>
                </a:tc>
              </a:tr>
            </a:tbl>
          </a:graphicData>
        </a:graphic>
      </p:graphicFrame>
      <p:sp>
        <p:nvSpPr>
          <p:cNvPr id="38" name="TextBox 37"/>
          <p:cNvSpPr txBox="1"/>
          <p:nvPr/>
        </p:nvSpPr>
        <p:spPr>
          <a:xfrm>
            <a:off x="188640" y="7579493"/>
            <a:ext cx="6480720"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If you complete boxes 1 and 2 you will only get 3 marks       (E Grade)</a:t>
            </a:r>
          </a:p>
          <a:p>
            <a:endParaRPr lang="en-GB" sz="1200" dirty="0" smtClean="0"/>
          </a:p>
          <a:p>
            <a:r>
              <a:rPr lang="en-GB" sz="1200" dirty="0" smtClean="0"/>
              <a:t>If you complete boxes 1 and 2/3 you will get 4 marks            (D Grade)</a:t>
            </a:r>
          </a:p>
          <a:p>
            <a:endParaRPr lang="en-GB" sz="1200" dirty="0" smtClean="0"/>
          </a:p>
          <a:p>
            <a:r>
              <a:rPr lang="en-GB" sz="1200" dirty="0" smtClean="0"/>
              <a:t>If you complete boxes 1, 2, 3 and 4 you will get 5 marks            (C Grade)</a:t>
            </a:r>
          </a:p>
          <a:p>
            <a:endParaRPr lang="en-GB" sz="1200" dirty="0" smtClean="0"/>
          </a:p>
          <a:p>
            <a:r>
              <a:rPr lang="en-GB" sz="1200" dirty="0" smtClean="0"/>
              <a:t>If you complete all boxes you will get between 6 and 7 marks  (A-B Grade)</a:t>
            </a:r>
            <a:endParaRPr lang="en-GB" sz="1200" dirty="0"/>
          </a:p>
        </p:txBody>
      </p:sp>
      <p:pic>
        <p:nvPicPr>
          <p:cNvPr id="5" name="Picture 2" descr="http://devongeography.files.wordpress.com/2012/08/ocr22.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05264" y="44420"/>
            <a:ext cx="936104" cy="42312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88640" y="7164288"/>
            <a:ext cx="6480720" cy="288032"/>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Getting the Marks</a:t>
            </a:r>
            <a:endParaRPr lang="en-GB" sz="1200" dirty="0"/>
          </a:p>
        </p:txBody>
      </p:sp>
      <p:sp>
        <p:nvSpPr>
          <p:cNvPr id="7" name="TextBox 6"/>
          <p:cNvSpPr txBox="1"/>
          <p:nvPr/>
        </p:nvSpPr>
        <p:spPr>
          <a:xfrm>
            <a:off x="188640" y="653951"/>
            <a:ext cx="648072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This question is like an ice-berg, it only shows what’s above the water.  It is likely to only mention or show one aspect of the topic, there should be at least two others that you should be able to think of.</a:t>
            </a:r>
            <a:endParaRPr lang="en-GB"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6672" y="1907704"/>
            <a:ext cx="5832648" cy="126188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en-GB" sz="1200" dirty="0" smtClean="0"/>
          </a:p>
          <a:p>
            <a:r>
              <a:rPr lang="en-GB" sz="1400" dirty="0" smtClean="0"/>
              <a:t>How far does this source explain how Stalin became leader of the Communist Party in 1924?</a:t>
            </a:r>
          </a:p>
          <a:p>
            <a:endParaRPr lang="en-GB" sz="1200" dirty="0" smtClean="0"/>
          </a:p>
          <a:p>
            <a:r>
              <a:rPr lang="en-GB" sz="1200" dirty="0" smtClean="0"/>
              <a:t>(June 2008) </a:t>
            </a:r>
          </a:p>
          <a:p>
            <a:endParaRPr lang="en-GB" sz="1200" dirty="0"/>
          </a:p>
        </p:txBody>
      </p:sp>
      <p:graphicFrame>
        <p:nvGraphicFramePr>
          <p:cNvPr id="6" name="Table 5"/>
          <p:cNvGraphicFramePr>
            <a:graphicFrameLocks noGrp="1"/>
          </p:cNvGraphicFramePr>
          <p:nvPr/>
        </p:nvGraphicFramePr>
        <p:xfrm>
          <a:off x="0" y="22549"/>
          <a:ext cx="7461448" cy="9121451"/>
        </p:xfrm>
        <a:graphic>
          <a:graphicData uri="http://schemas.openxmlformats.org/drawingml/2006/table">
            <a:tbl>
              <a:tblPr firstRow="1" bandRow="1">
                <a:tableStyleId>{5C22544A-7EE6-4342-B048-85BDC9FD1C3A}</a:tableStyleId>
              </a:tblPr>
              <a:tblGrid>
                <a:gridCol w="6864489"/>
                <a:gridCol w="596959"/>
              </a:tblGrid>
              <a:tr h="9121451">
                <a:tc>
                  <a:txBody>
                    <a:bodyPr/>
                    <a:lstStyle/>
                    <a:p>
                      <a:pPr algn="ctr"/>
                      <a:endParaRPr lang="en-GB" sz="120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400" b="1" dirty="0" smtClean="0">
                        <a:latin typeface="Candara"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i="0" u="none" strike="noStrike" cap="none" normalizeH="0" baseline="0" dirty="0" smtClean="0">
                        <a:ln>
                          <a:noFill/>
                        </a:ln>
                        <a:solidFill>
                          <a:schemeClr val="tx1"/>
                        </a:solidFill>
                        <a:effectLst/>
                        <a:latin typeface="Candara" pitchFamily="34" charset="0"/>
                      </a:endParaRPr>
                    </a:p>
                  </a:txBody>
                  <a:tcPr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tr>
            </a:tbl>
          </a:graphicData>
        </a:graphic>
      </p:graphicFrame>
      <p:sp>
        <p:nvSpPr>
          <p:cNvPr id="7" name="TextBox 6"/>
          <p:cNvSpPr txBox="1"/>
          <p:nvPr/>
        </p:nvSpPr>
        <p:spPr>
          <a:xfrm>
            <a:off x="2204864" y="179512"/>
            <a:ext cx="1917769" cy="369332"/>
          </a:xfrm>
          <a:prstGeom prst="rect">
            <a:avLst/>
          </a:prstGeom>
          <a:noFill/>
        </p:spPr>
        <p:txBody>
          <a:bodyPr wrap="none" rtlCol="0">
            <a:spAutoFit/>
          </a:bodyPr>
          <a:lstStyle/>
          <a:p>
            <a:r>
              <a:rPr lang="en-GB" b="1" dirty="0" smtClean="0"/>
              <a:t>Example Question</a:t>
            </a:r>
            <a:endParaRPr lang="en-GB" b="1" dirty="0"/>
          </a:p>
        </p:txBody>
      </p:sp>
      <p:sp>
        <p:nvSpPr>
          <p:cNvPr id="8" name="TextBox 7"/>
          <p:cNvSpPr txBox="1"/>
          <p:nvPr/>
        </p:nvSpPr>
        <p:spPr>
          <a:xfrm>
            <a:off x="476672" y="3347864"/>
            <a:ext cx="5832648" cy="5262979"/>
          </a:xfrm>
          <a:prstGeom prst="rect">
            <a:avLst/>
          </a:prstGeom>
          <a:noFill/>
          <a:ln>
            <a:solidFill>
              <a:schemeClr val="tx1"/>
            </a:solidFill>
          </a:ln>
        </p:spPr>
        <p:txBody>
          <a:bodyPr wrap="square" rtlCol="0">
            <a:spAutoFit/>
          </a:bodyPr>
          <a:lstStyle/>
          <a:p>
            <a:r>
              <a:rPr lang="en-GB" sz="1200" b="1" dirty="0" smtClean="0"/>
              <a:t>Level 1 Undeveloped assertions about the source 			1 </a:t>
            </a:r>
          </a:p>
          <a:p>
            <a:pPr lvl="1"/>
            <a:r>
              <a:rPr lang="en-GB" sz="1200" i="1" dirty="0" smtClean="0"/>
              <a:t>e.g. ‘Lenin tricked Trotsky.’ </a:t>
            </a:r>
          </a:p>
          <a:p>
            <a:pPr lvl="1"/>
            <a:r>
              <a:rPr lang="en-GB" sz="1200" i="1" dirty="0" smtClean="0"/>
              <a:t>‘One source cannot prove anything.’ </a:t>
            </a:r>
          </a:p>
          <a:p>
            <a:pPr lvl="1"/>
            <a:endParaRPr lang="en-GB" sz="1200" i="1" dirty="0" smtClean="0"/>
          </a:p>
          <a:p>
            <a:r>
              <a:rPr lang="en-GB" sz="1200" b="1" dirty="0" smtClean="0"/>
              <a:t>Level 2 Identifies from source reasons for Stalin becoming leader 		2 </a:t>
            </a:r>
          </a:p>
          <a:p>
            <a:pPr lvl="1"/>
            <a:r>
              <a:rPr lang="en-GB" sz="1200" i="1" dirty="0" smtClean="0"/>
              <a:t>e.g. ‘It is claimed that Stalin told Trotsky not to return for Lenin’s funeral.’ </a:t>
            </a:r>
          </a:p>
          <a:p>
            <a:endParaRPr lang="en-GB" sz="1200" b="1" dirty="0" smtClean="0"/>
          </a:p>
          <a:p>
            <a:r>
              <a:rPr lang="en-GB" sz="1200" b="1" dirty="0" smtClean="0"/>
              <a:t>Level 3 Answers identifying reasons not in source 			3 </a:t>
            </a:r>
          </a:p>
          <a:p>
            <a:pPr lvl="1"/>
            <a:r>
              <a:rPr lang="en-GB" sz="1200" i="1" dirty="0" smtClean="0"/>
              <a:t>e.g. ‘Lenin’s views not published.’ </a:t>
            </a:r>
          </a:p>
          <a:p>
            <a:pPr lvl="1"/>
            <a:r>
              <a:rPr lang="en-GB" sz="1200" i="1" dirty="0" smtClean="0"/>
              <a:t>‘Trotsky was too extreme.’ </a:t>
            </a:r>
          </a:p>
          <a:p>
            <a:pPr lvl="1"/>
            <a:r>
              <a:rPr lang="en-GB" sz="1200" i="1" dirty="0" smtClean="0"/>
              <a:t>‘Stalin was General Secretary of the Communist Party.’ </a:t>
            </a:r>
          </a:p>
          <a:p>
            <a:endParaRPr lang="en-GB" sz="1200" b="1" dirty="0" smtClean="0"/>
          </a:p>
          <a:p>
            <a:r>
              <a:rPr lang="en-GB" sz="1200" b="1" dirty="0" smtClean="0"/>
              <a:t>Level 4 Answers using contextual knowledge to explain source 	                         4-5 </a:t>
            </a:r>
          </a:p>
          <a:p>
            <a:r>
              <a:rPr lang="en-GB" sz="1200" b="1" dirty="0" smtClean="0"/>
              <a:t>OR </a:t>
            </a:r>
          </a:p>
          <a:p>
            <a:r>
              <a:rPr lang="en-GB" sz="1200" b="1" dirty="0" smtClean="0"/>
              <a:t>Answers using contextual knowledge to explain reasons not in the source </a:t>
            </a:r>
          </a:p>
          <a:p>
            <a:pPr lvl="1"/>
            <a:r>
              <a:rPr lang="en-GB" sz="1200" i="1" dirty="0" smtClean="0"/>
              <a:t>e.g. ‘Trotsky had been ill and claimed he was given the wrong date for the funeral by Stalin so that he would not return for the funeral. Stalin’s trick meant that Trotsky did not attend the funeral strengthening Stalin’s claim.’ </a:t>
            </a:r>
          </a:p>
          <a:p>
            <a:pPr lvl="1"/>
            <a:r>
              <a:rPr lang="en-GB" sz="1200" b="1" i="1" dirty="0" smtClean="0"/>
              <a:t>OR </a:t>
            </a:r>
          </a:p>
          <a:p>
            <a:pPr lvl="1"/>
            <a:r>
              <a:rPr lang="en-GB" sz="1200" i="1" dirty="0" smtClean="0"/>
              <a:t>‘Trotsky’s ideas seemed too extreme to many communists as he wanted permanent revolution compared to Stalin who wanted socialism in one country.’ </a:t>
            </a:r>
          </a:p>
          <a:p>
            <a:pPr lvl="1"/>
            <a:r>
              <a:rPr lang="en-GB" sz="1200" i="1" dirty="0" smtClean="0"/>
              <a:t>‘Lenin warned against Stalin in his ‘political will’. He felt Stalin had too much power but the statement was not released.’ </a:t>
            </a:r>
          </a:p>
          <a:p>
            <a:pPr lvl="1"/>
            <a:r>
              <a:rPr lang="en-GB" sz="1200" i="1" dirty="0" smtClean="0"/>
              <a:t>‘Many were jealous of and feared Trotsky. Stalin seemed a safer option.’ </a:t>
            </a:r>
          </a:p>
          <a:p>
            <a:pPr lvl="1"/>
            <a:r>
              <a:rPr lang="en-GB" sz="1200" i="1" dirty="0" smtClean="0"/>
              <a:t>‘Stalin was General Secretary of the Communist Party and had placed his supporters in many top party posts.’ </a:t>
            </a:r>
          </a:p>
          <a:p>
            <a:endParaRPr lang="en-GB" sz="1200" b="1" dirty="0" smtClean="0"/>
          </a:p>
          <a:p>
            <a:r>
              <a:rPr lang="en-GB" sz="1200" b="1" dirty="0" smtClean="0"/>
              <a:t>Level 5 Both sides of Level 4 				                        6-7</a:t>
            </a:r>
            <a:endParaRPr lang="en-GB" sz="1200" i="1" dirty="0"/>
          </a:p>
        </p:txBody>
      </p:sp>
      <p:sp>
        <p:nvSpPr>
          <p:cNvPr id="11" name="TextBox 10"/>
          <p:cNvSpPr txBox="1"/>
          <p:nvPr/>
        </p:nvSpPr>
        <p:spPr>
          <a:xfrm>
            <a:off x="476672" y="611560"/>
            <a:ext cx="5832648" cy="1169551"/>
          </a:xfrm>
          <a:prstGeom prst="rect">
            <a:avLst/>
          </a:prstGeom>
          <a:noFill/>
          <a:ln>
            <a:solidFill>
              <a:schemeClr val="dk1"/>
            </a:solidFill>
          </a:ln>
        </p:spPr>
        <p:txBody>
          <a:bodyPr wrap="square" rtlCol="0">
            <a:spAutoFit/>
          </a:bodyPr>
          <a:lstStyle/>
          <a:p>
            <a:pPr algn="just"/>
            <a:r>
              <a:rPr lang="en-GB" sz="1400" dirty="0" smtClean="0"/>
              <a:t>Trotsky was on a train travelling south to recover from illness.  He claimed that he received a telegram from Stalin telling him of Lenin’s death and that the funeral would be held on the 26 January and that since he would be unable to return in time, he should continue travelling south.</a:t>
            </a:r>
          </a:p>
          <a:p>
            <a:pPr algn="r"/>
            <a:r>
              <a:rPr lang="en-GB" sz="1400" b="1" i="1" dirty="0" smtClean="0"/>
              <a:t>An extract from a book about Trotsky</a:t>
            </a:r>
            <a:endParaRPr lang="en-GB" sz="1400" b="1" i="1" dirty="0"/>
          </a:p>
        </p:txBody>
      </p:sp>
    </p:spTree>
    <p:extLst>
      <p:ext uri="{BB962C8B-B14F-4D97-AF65-F5344CB8AC3E}">
        <p14:creationId xmlns:p14="http://schemas.microsoft.com/office/powerpoint/2010/main" xmlns="" val="4048300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396</Words>
  <Application>Microsoft Office PowerPoint</Application>
  <PresentationFormat>On-screen Show (4:3)</PresentationFormat>
  <Paragraphs>64</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grt2</dc:creator>
  <cp:lastModifiedBy>grt2</cp:lastModifiedBy>
  <cp:revision>1</cp:revision>
  <dcterms:created xsi:type="dcterms:W3CDTF">2012-12-08T17:46:40Z</dcterms:created>
  <dcterms:modified xsi:type="dcterms:W3CDTF">2012-12-08T17:46:52Z</dcterms:modified>
</cp:coreProperties>
</file>